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4" r:id="rId12"/>
    <p:sldId id="265" r:id="rId13"/>
    <p:sldId id="262" r:id="rId14"/>
    <p:sldId id="266" r:id="rId15"/>
    <p:sldId id="267" r:id="rId16"/>
    <p:sldId id="270" r:id="rId17"/>
    <p:sldId id="27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A80A9-7FAF-E51B-66ED-861053E97CE6}" v="36" dt="2023-08-09T01:46:49.659"/>
    <p1510:client id="{4717ADD7-00A2-784B-942B-E82B4D18E468}" v="6" dt="2023-08-09T01:56:33.140"/>
    <p1510:client id="{84E29004-AD29-B504-F1AE-8E9688412858}" v="1232" dt="2023-08-08T21:26:38.923"/>
    <p1510:client id="{92E3ECD9-2FA0-44A0-B870-0C524A1C6D93}" v="14" vWet="16" dt="2023-08-09T01:43:57.114"/>
    <p1510:client id="{F9F53E01-20E5-4642-535A-850EC5E9450E}" v="118" dt="2023-08-08T23:45:21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AC1F8-2E89-48F8-AD33-FD25B6B12B10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8B98232-0591-4399-A9C9-47DA610CAB6E}">
      <dgm:prSet/>
      <dgm:spPr/>
      <dgm:t>
        <a:bodyPr/>
        <a:lstStyle/>
        <a:p>
          <a:pPr rtl="0"/>
          <a:r>
            <a:rPr lang="en-US" b="0">
              <a:solidFill>
                <a:schemeClr val="tx1"/>
              </a:solidFill>
              <a:latin typeface="Avenir Next LT Pro"/>
              <a:cs typeface="Aharoni"/>
            </a:rPr>
            <a:t>Model 1</a:t>
          </a:r>
        </a:p>
      </dgm:t>
    </dgm:pt>
    <dgm:pt modelId="{F833F1F6-1D95-4429-B87E-99B41BDC3EB6}" type="parTrans" cxnId="{D098AA04-5CBA-48FA-971E-2E3BAE30748C}">
      <dgm:prSet/>
      <dgm:spPr/>
      <dgm:t>
        <a:bodyPr/>
        <a:lstStyle/>
        <a:p>
          <a:endParaRPr lang="en-US"/>
        </a:p>
      </dgm:t>
    </dgm:pt>
    <dgm:pt modelId="{CD47FDBD-EEEF-488F-BAE6-8815514EDB60}" type="sibTrans" cxnId="{D098AA04-5CBA-48FA-971E-2E3BAE30748C}">
      <dgm:prSet/>
      <dgm:spPr/>
      <dgm:t>
        <a:bodyPr/>
        <a:lstStyle/>
        <a:p>
          <a:endParaRPr lang="en-US"/>
        </a:p>
      </dgm:t>
    </dgm:pt>
    <dgm:pt modelId="{28DC78B2-EB8B-4856-B00F-2CC8F7E90EDB}">
      <dgm:prSet/>
      <dgm:spPr/>
      <dgm:t>
        <a:bodyPr/>
        <a:lstStyle/>
        <a:p>
          <a:r>
            <a:rPr lang="en-US" b="0">
              <a:solidFill>
                <a:schemeClr val="tx1"/>
              </a:solidFill>
              <a:latin typeface="Courier New"/>
              <a:cs typeface="Courier New"/>
            </a:rPr>
            <a:t>Bambi </a:t>
          </a:r>
          <a:r>
            <a:rPr lang="en-US" b="0">
              <a:solidFill>
                <a:schemeClr val="tx1"/>
              </a:solidFill>
              <a:latin typeface="Avenir Next LT Pro"/>
              <a:cs typeface="Aharoni"/>
            </a:rPr>
            <a:t>default normal priors. ALL possible predictors</a:t>
          </a:r>
        </a:p>
      </dgm:t>
    </dgm:pt>
    <dgm:pt modelId="{21854B50-EC0C-46B8-A64B-108E43066B63}" type="parTrans" cxnId="{CD791D36-A35C-451D-AF21-D64EC0DCCB5A}">
      <dgm:prSet/>
      <dgm:spPr/>
      <dgm:t>
        <a:bodyPr/>
        <a:lstStyle/>
        <a:p>
          <a:endParaRPr lang="en-US"/>
        </a:p>
      </dgm:t>
    </dgm:pt>
    <dgm:pt modelId="{1310ABCD-C6E3-4EFB-943A-FCCF5C148B76}" type="sibTrans" cxnId="{CD791D36-A35C-451D-AF21-D64EC0DCCB5A}">
      <dgm:prSet/>
      <dgm:spPr/>
      <dgm:t>
        <a:bodyPr/>
        <a:lstStyle/>
        <a:p>
          <a:endParaRPr lang="en-US"/>
        </a:p>
      </dgm:t>
    </dgm:pt>
    <dgm:pt modelId="{FB0306D0-26CE-4273-A80F-6AB32B3BE3F8}">
      <dgm:prSet/>
      <dgm:spPr/>
      <dgm:t>
        <a:bodyPr/>
        <a:lstStyle/>
        <a:p>
          <a:pPr rtl="0"/>
          <a:r>
            <a:rPr lang="en-US" b="0">
              <a:solidFill>
                <a:schemeClr val="tx1"/>
              </a:solidFill>
              <a:latin typeface="Avenir Next LT Pro"/>
              <a:cs typeface="Aharoni"/>
            </a:rPr>
            <a:t>Model 2</a:t>
          </a:r>
        </a:p>
      </dgm:t>
    </dgm:pt>
    <dgm:pt modelId="{BBC66016-E7DD-4B2B-A17D-37D04CE46592}" type="parTrans" cxnId="{86FC516A-4F60-4B3A-9DEB-1C71A21A5E55}">
      <dgm:prSet/>
      <dgm:spPr/>
      <dgm:t>
        <a:bodyPr/>
        <a:lstStyle/>
        <a:p>
          <a:endParaRPr lang="en-US"/>
        </a:p>
      </dgm:t>
    </dgm:pt>
    <dgm:pt modelId="{6474354A-E78C-46A3-B17A-AA151DC43F2A}" type="sibTrans" cxnId="{86FC516A-4F60-4B3A-9DEB-1C71A21A5E55}">
      <dgm:prSet/>
      <dgm:spPr/>
      <dgm:t>
        <a:bodyPr/>
        <a:lstStyle/>
        <a:p>
          <a:endParaRPr lang="en-US"/>
        </a:p>
      </dgm:t>
    </dgm:pt>
    <dgm:pt modelId="{6FC3D7DB-E864-4A74-84DA-7385E3F97814}">
      <dgm:prSet/>
      <dgm:spPr/>
      <dgm:t>
        <a:bodyPr/>
        <a:lstStyle/>
        <a:p>
          <a:pPr rtl="0"/>
          <a:r>
            <a:rPr lang="en-US" b="0">
              <a:solidFill>
                <a:schemeClr val="tx1"/>
              </a:solidFill>
              <a:latin typeface="Avenir Next LT Pro"/>
              <a:cs typeface="Aharoni"/>
            </a:rPr>
            <a:t>Weakly informed normal priors. ALL possible predictors</a:t>
          </a:r>
        </a:p>
      </dgm:t>
    </dgm:pt>
    <dgm:pt modelId="{79488644-A330-489A-951E-B8A4EDBFD577}" type="parTrans" cxnId="{44726291-0217-43F8-963D-67BBC1DC8A75}">
      <dgm:prSet/>
      <dgm:spPr/>
      <dgm:t>
        <a:bodyPr/>
        <a:lstStyle/>
        <a:p>
          <a:endParaRPr lang="en-US"/>
        </a:p>
      </dgm:t>
    </dgm:pt>
    <dgm:pt modelId="{FB611B31-9F75-4F3B-B7E5-F6FC64139BBD}" type="sibTrans" cxnId="{44726291-0217-43F8-963D-67BBC1DC8A75}">
      <dgm:prSet/>
      <dgm:spPr/>
      <dgm:t>
        <a:bodyPr/>
        <a:lstStyle/>
        <a:p>
          <a:endParaRPr lang="en-US"/>
        </a:p>
      </dgm:t>
    </dgm:pt>
    <dgm:pt modelId="{AB753154-C5D5-4307-83DF-884F5192A9F8}">
      <dgm:prSet/>
      <dgm:spPr/>
      <dgm:t>
        <a:bodyPr/>
        <a:lstStyle/>
        <a:p>
          <a:pPr rtl="0"/>
          <a:r>
            <a:rPr lang="en-US" b="0">
              <a:solidFill>
                <a:schemeClr val="tx1"/>
              </a:solidFill>
              <a:latin typeface="Avenir Next LT Pro"/>
              <a:cs typeface="Aharoni"/>
            </a:rPr>
            <a:t>Model 3</a:t>
          </a:r>
        </a:p>
      </dgm:t>
    </dgm:pt>
    <dgm:pt modelId="{C2004EBF-463A-423D-BD4E-073C78F4D24A}" type="parTrans" cxnId="{82EFEC5C-5DEA-4965-A8A4-81CA67A6BDED}">
      <dgm:prSet/>
      <dgm:spPr/>
      <dgm:t>
        <a:bodyPr/>
        <a:lstStyle/>
        <a:p>
          <a:endParaRPr lang="en-US"/>
        </a:p>
      </dgm:t>
    </dgm:pt>
    <dgm:pt modelId="{645BCB2E-B094-41B2-BB87-CA5F4CBDEF0A}" type="sibTrans" cxnId="{82EFEC5C-5DEA-4965-A8A4-81CA67A6BDED}">
      <dgm:prSet/>
      <dgm:spPr/>
      <dgm:t>
        <a:bodyPr/>
        <a:lstStyle/>
        <a:p>
          <a:endParaRPr lang="en-US"/>
        </a:p>
      </dgm:t>
    </dgm:pt>
    <dgm:pt modelId="{1C978345-DC76-482D-8354-309396273BA0}">
      <dgm:prSet/>
      <dgm:spPr/>
      <dgm:t>
        <a:bodyPr/>
        <a:lstStyle/>
        <a:p>
          <a:r>
            <a:rPr lang="en-US" b="0">
              <a:solidFill>
                <a:schemeClr val="tx1"/>
              </a:solidFill>
              <a:latin typeface="Courier New"/>
              <a:cs typeface="Courier New"/>
            </a:rPr>
            <a:t>Bambi </a:t>
          </a:r>
          <a:r>
            <a:rPr lang="en-US" b="0">
              <a:solidFill>
                <a:schemeClr val="tx1"/>
              </a:solidFill>
              <a:latin typeface="Avenir Next LT Pro"/>
              <a:cs typeface="Aharoni"/>
            </a:rPr>
            <a:t>default normal priors. Select predictors (education, ideology)</a:t>
          </a:r>
        </a:p>
      </dgm:t>
    </dgm:pt>
    <dgm:pt modelId="{C2FDDA63-4709-4206-A3F2-3EE609ED4CF8}" type="parTrans" cxnId="{8A7372B2-068A-4F9E-A617-B8ACD2BF40D2}">
      <dgm:prSet/>
      <dgm:spPr/>
      <dgm:t>
        <a:bodyPr/>
        <a:lstStyle/>
        <a:p>
          <a:endParaRPr lang="en-US"/>
        </a:p>
      </dgm:t>
    </dgm:pt>
    <dgm:pt modelId="{5A02233B-9B04-41FA-87DF-7B5EA291A5B9}" type="sibTrans" cxnId="{8A7372B2-068A-4F9E-A617-B8ACD2BF40D2}">
      <dgm:prSet/>
      <dgm:spPr/>
      <dgm:t>
        <a:bodyPr/>
        <a:lstStyle/>
        <a:p>
          <a:endParaRPr lang="en-US"/>
        </a:p>
      </dgm:t>
    </dgm:pt>
    <dgm:pt modelId="{232512C8-16E3-4183-8780-DE6602DE3CDB}">
      <dgm:prSet/>
      <dgm:spPr/>
      <dgm:t>
        <a:bodyPr/>
        <a:lstStyle/>
        <a:p>
          <a:pPr rtl="0"/>
          <a:r>
            <a:rPr lang="en-US" b="0">
              <a:solidFill>
                <a:schemeClr val="tx1"/>
              </a:solidFill>
              <a:latin typeface="Avenir Next LT Pro"/>
              <a:cs typeface="Aharoni"/>
            </a:rPr>
            <a:t>Model 4</a:t>
          </a:r>
        </a:p>
      </dgm:t>
    </dgm:pt>
    <dgm:pt modelId="{CE97FF4F-1D5B-424F-86F2-B5E2D42B1961}" type="parTrans" cxnId="{99D55B55-2C4F-4273-8A68-4CF698FA2CF9}">
      <dgm:prSet/>
      <dgm:spPr/>
      <dgm:t>
        <a:bodyPr/>
        <a:lstStyle/>
        <a:p>
          <a:endParaRPr lang="en-US"/>
        </a:p>
      </dgm:t>
    </dgm:pt>
    <dgm:pt modelId="{4A87FD5D-F410-4B64-9732-7759E612BCFD}" type="sibTrans" cxnId="{99D55B55-2C4F-4273-8A68-4CF698FA2CF9}">
      <dgm:prSet/>
      <dgm:spPr/>
      <dgm:t>
        <a:bodyPr/>
        <a:lstStyle/>
        <a:p>
          <a:endParaRPr lang="en-US"/>
        </a:p>
      </dgm:t>
    </dgm:pt>
    <dgm:pt modelId="{FF2D265C-30E0-4A8D-8547-9A353D9C6C46}">
      <dgm:prSet/>
      <dgm:spPr/>
      <dgm:t>
        <a:bodyPr/>
        <a:lstStyle/>
        <a:p>
          <a:pPr rtl="0"/>
          <a:r>
            <a:rPr lang="en-US" b="0">
              <a:solidFill>
                <a:schemeClr val="tx1"/>
              </a:solidFill>
              <a:latin typeface="Avenir Next LT Pro"/>
              <a:cs typeface="Aharoni"/>
            </a:rPr>
            <a:t>Weakly informed normal priors. Select predictors (education, ideology)</a:t>
          </a:r>
        </a:p>
      </dgm:t>
    </dgm:pt>
    <dgm:pt modelId="{8E88E25E-41D1-462F-962E-BE4EEEBA3132}" type="parTrans" cxnId="{A1E9FDD5-4310-4C7A-A3C9-756C52BDC95C}">
      <dgm:prSet/>
      <dgm:spPr/>
      <dgm:t>
        <a:bodyPr/>
        <a:lstStyle/>
        <a:p>
          <a:endParaRPr lang="en-US"/>
        </a:p>
      </dgm:t>
    </dgm:pt>
    <dgm:pt modelId="{2585D62A-C83A-4859-913A-A2B2AA798947}" type="sibTrans" cxnId="{A1E9FDD5-4310-4C7A-A3C9-756C52BDC95C}">
      <dgm:prSet/>
      <dgm:spPr/>
      <dgm:t>
        <a:bodyPr/>
        <a:lstStyle/>
        <a:p>
          <a:endParaRPr lang="en-US"/>
        </a:p>
      </dgm:t>
    </dgm:pt>
    <dgm:pt modelId="{C8ED3A13-0992-46E3-B5B3-0E8DBFE897A4}" type="pres">
      <dgm:prSet presAssocID="{DB7AC1F8-2E89-48F8-AD33-FD25B6B12B10}" presName="Name0" presStyleCnt="0">
        <dgm:presLayoutVars>
          <dgm:dir/>
          <dgm:animLvl val="lvl"/>
          <dgm:resizeHandles val="exact"/>
        </dgm:presLayoutVars>
      </dgm:prSet>
      <dgm:spPr/>
    </dgm:pt>
    <dgm:pt modelId="{EFFBC946-B69A-4D8B-A82A-28BD4F978BAC}" type="pres">
      <dgm:prSet presAssocID="{58B98232-0591-4399-A9C9-47DA610CAB6E}" presName="linNode" presStyleCnt="0"/>
      <dgm:spPr/>
    </dgm:pt>
    <dgm:pt modelId="{A2CD8E20-3F8C-4AAA-88E2-6FE4F4363BD1}" type="pres">
      <dgm:prSet presAssocID="{58B98232-0591-4399-A9C9-47DA610CAB6E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F0EE8872-F2D1-428D-AA1F-7D0DB36F2E53}" type="pres">
      <dgm:prSet presAssocID="{58B98232-0591-4399-A9C9-47DA610CAB6E}" presName="descendantText" presStyleLbl="alignAccFollowNode1" presStyleIdx="0" presStyleCnt="4">
        <dgm:presLayoutVars>
          <dgm:bulletEnabled/>
        </dgm:presLayoutVars>
      </dgm:prSet>
      <dgm:spPr/>
    </dgm:pt>
    <dgm:pt modelId="{45DCDF54-AC92-4B12-8904-EAE887847CFB}" type="pres">
      <dgm:prSet presAssocID="{CD47FDBD-EEEF-488F-BAE6-8815514EDB60}" presName="sp" presStyleCnt="0"/>
      <dgm:spPr/>
    </dgm:pt>
    <dgm:pt modelId="{0DB117DE-0FAB-4290-95A1-872D5C02F4E2}" type="pres">
      <dgm:prSet presAssocID="{FB0306D0-26CE-4273-A80F-6AB32B3BE3F8}" presName="linNode" presStyleCnt="0"/>
      <dgm:spPr/>
    </dgm:pt>
    <dgm:pt modelId="{33184C04-EF43-45E9-BC74-A17313715A81}" type="pres">
      <dgm:prSet presAssocID="{FB0306D0-26CE-4273-A80F-6AB32B3BE3F8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79895B7B-FF5B-45B8-B3B0-057294FCADF1}" type="pres">
      <dgm:prSet presAssocID="{FB0306D0-26CE-4273-A80F-6AB32B3BE3F8}" presName="descendantText" presStyleLbl="alignAccFollowNode1" presStyleIdx="1" presStyleCnt="4">
        <dgm:presLayoutVars>
          <dgm:bulletEnabled/>
        </dgm:presLayoutVars>
      </dgm:prSet>
      <dgm:spPr/>
    </dgm:pt>
    <dgm:pt modelId="{70EB3283-B192-488F-92C8-03A991BEAA89}" type="pres">
      <dgm:prSet presAssocID="{6474354A-E78C-46A3-B17A-AA151DC43F2A}" presName="sp" presStyleCnt="0"/>
      <dgm:spPr/>
    </dgm:pt>
    <dgm:pt modelId="{365967DC-B80D-4B22-B5C8-DB9C1C5E032D}" type="pres">
      <dgm:prSet presAssocID="{AB753154-C5D5-4307-83DF-884F5192A9F8}" presName="linNode" presStyleCnt="0"/>
      <dgm:spPr/>
    </dgm:pt>
    <dgm:pt modelId="{81621424-A463-4C1E-9E18-0B77876258FC}" type="pres">
      <dgm:prSet presAssocID="{AB753154-C5D5-4307-83DF-884F5192A9F8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1081D390-B480-48D7-9CEA-630BD3F31601}" type="pres">
      <dgm:prSet presAssocID="{AB753154-C5D5-4307-83DF-884F5192A9F8}" presName="descendantText" presStyleLbl="alignAccFollowNode1" presStyleIdx="2" presStyleCnt="4">
        <dgm:presLayoutVars>
          <dgm:bulletEnabled/>
        </dgm:presLayoutVars>
      </dgm:prSet>
      <dgm:spPr/>
    </dgm:pt>
    <dgm:pt modelId="{3C4C4BB4-4236-4E94-8C1B-DC32F9F1117D}" type="pres">
      <dgm:prSet presAssocID="{645BCB2E-B094-41B2-BB87-CA5F4CBDEF0A}" presName="sp" presStyleCnt="0"/>
      <dgm:spPr/>
    </dgm:pt>
    <dgm:pt modelId="{7C2157F6-712F-4E1B-822F-26130C9CDB93}" type="pres">
      <dgm:prSet presAssocID="{232512C8-16E3-4183-8780-DE6602DE3CDB}" presName="linNode" presStyleCnt="0"/>
      <dgm:spPr/>
    </dgm:pt>
    <dgm:pt modelId="{BD5734CA-C9C5-4B07-9578-A249DE71B038}" type="pres">
      <dgm:prSet presAssocID="{232512C8-16E3-4183-8780-DE6602DE3CDB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D844EA83-30EE-4F51-93BC-B60E54E637EF}" type="pres">
      <dgm:prSet presAssocID="{232512C8-16E3-4183-8780-DE6602DE3CDB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D098AA04-5CBA-48FA-971E-2E3BAE30748C}" srcId="{DB7AC1F8-2E89-48F8-AD33-FD25B6B12B10}" destId="{58B98232-0591-4399-A9C9-47DA610CAB6E}" srcOrd="0" destOrd="0" parTransId="{F833F1F6-1D95-4429-B87E-99B41BDC3EB6}" sibTransId="{CD47FDBD-EEEF-488F-BAE6-8815514EDB60}"/>
    <dgm:cxn modelId="{CD791D36-A35C-451D-AF21-D64EC0DCCB5A}" srcId="{58B98232-0591-4399-A9C9-47DA610CAB6E}" destId="{28DC78B2-EB8B-4856-B00F-2CC8F7E90EDB}" srcOrd="0" destOrd="0" parTransId="{21854B50-EC0C-46B8-A64B-108E43066B63}" sibTransId="{1310ABCD-C6E3-4EFB-943A-FCCF5C148B76}"/>
    <dgm:cxn modelId="{82EFEC5C-5DEA-4965-A8A4-81CA67A6BDED}" srcId="{DB7AC1F8-2E89-48F8-AD33-FD25B6B12B10}" destId="{AB753154-C5D5-4307-83DF-884F5192A9F8}" srcOrd="2" destOrd="0" parTransId="{C2004EBF-463A-423D-BD4E-073C78F4D24A}" sibTransId="{645BCB2E-B094-41B2-BB87-CA5F4CBDEF0A}"/>
    <dgm:cxn modelId="{C3245641-86F7-43D5-8014-A2C5FF0F7C71}" type="presOf" srcId="{28DC78B2-EB8B-4856-B00F-2CC8F7E90EDB}" destId="{F0EE8872-F2D1-428D-AA1F-7D0DB36F2E53}" srcOrd="0" destOrd="0" presId="urn:microsoft.com/office/officeart/2016/7/layout/VerticalSolidActionList"/>
    <dgm:cxn modelId="{86FC516A-4F60-4B3A-9DEB-1C71A21A5E55}" srcId="{DB7AC1F8-2E89-48F8-AD33-FD25B6B12B10}" destId="{FB0306D0-26CE-4273-A80F-6AB32B3BE3F8}" srcOrd="1" destOrd="0" parTransId="{BBC66016-E7DD-4B2B-A17D-37D04CE46592}" sibTransId="{6474354A-E78C-46A3-B17A-AA151DC43F2A}"/>
    <dgm:cxn modelId="{B129F76E-B8CA-448A-8C52-EDBC99D389A5}" type="presOf" srcId="{58B98232-0591-4399-A9C9-47DA610CAB6E}" destId="{A2CD8E20-3F8C-4AAA-88E2-6FE4F4363BD1}" srcOrd="0" destOrd="0" presId="urn:microsoft.com/office/officeart/2016/7/layout/VerticalSolidActionList"/>
    <dgm:cxn modelId="{99D55B55-2C4F-4273-8A68-4CF698FA2CF9}" srcId="{DB7AC1F8-2E89-48F8-AD33-FD25B6B12B10}" destId="{232512C8-16E3-4183-8780-DE6602DE3CDB}" srcOrd="3" destOrd="0" parTransId="{CE97FF4F-1D5B-424F-86F2-B5E2D42B1961}" sibTransId="{4A87FD5D-F410-4B64-9732-7759E612BCFD}"/>
    <dgm:cxn modelId="{C4AECF76-6A46-4836-813B-9B0E88D6976B}" type="presOf" srcId="{DB7AC1F8-2E89-48F8-AD33-FD25B6B12B10}" destId="{C8ED3A13-0992-46E3-B5B3-0E8DBFE897A4}" srcOrd="0" destOrd="0" presId="urn:microsoft.com/office/officeart/2016/7/layout/VerticalSolidActionList"/>
    <dgm:cxn modelId="{44726291-0217-43F8-963D-67BBC1DC8A75}" srcId="{FB0306D0-26CE-4273-A80F-6AB32B3BE3F8}" destId="{6FC3D7DB-E864-4A74-84DA-7385E3F97814}" srcOrd="0" destOrd="0" parTransId="{79488644-A330-489A-951E-B8A4EDBFD577}" sibTransId="{FB611B31-9F75-4F3B-B7E5-F6FC64139BBD}"/>
    <dgm:cxn modelId="{A1D9749F-5355-4B25-83AE-456D269B9C28}" type="presOf" srcId="{FF2D265C-30E0-4A8D-8547-9A353D9C6C46}" destId="{D844EA83-30EE-4F51-93BC-B60E54E637EF}" srcOrd="0" destOrd="0" presId="urn:microsoft.com/office/officeart/2016/7/layout/VerticalSolidActionList"/>
    <dgm:cxn modelId="{8FEED0B1-5B21-4F84-95C1-D560F6EC7202}" type="presOf" srcId="{AB753154-C5D5-4307-83DF-884F5192A9F8}" destId="{81621424-A463-4C1E-9E18-0B77876258FC}" srcOrd="0" destOrd="0" presId="urn:microsoft.com/office/officeart/2016/7/layout/VerticalSolidActionList"/>
    <dgm:cxn modelId="{8A7372B2-068A-4F9E-A617-B8ACD2BF40D2}" srcId="{AB753154-C5D5-4307-83DF-884F5192A9F8}" destId="{1C978345-DC76-482D-8354-309396273BA0}" srcOrd="0" destOrd="0" parTransId="{C2FDDA63-4709-4206-A3F2-3EE609ED4CF8}" sibTransId="{5A02233B-9B04-41FA-87DF-7B5EA291A5B9}"/>
    <dgm:cxn modelId="{04D23CBA-A23D-4691-AA86-B6968ED104CE}" type="presOf" srcId="{6FC3D7DB-E864-4A74-84DA-7385E3F97814}" destId="{79895B7B-FF5B-45B8-B3B0-057294FCADF1}" srcOrd="0" destOrd="0" presId="urn:microsoft.com/office/officeart/2016/7/layout/VerticalSolidActionList"/>
    <dgm:cxn modelId="{1B5AC8C2-9046-4891-82DF-EC625B87E2E9}" type="presOf" srcId="{FB0306D0-26CE-4273-A80F-6AB32B3BE3F8}" destId="{33184C04-EF43-45E9-BC74-A17313715A81}" srcOrd="0" destOrd="0" presId="urn:microsoft.com/office/officeart/2016/7/layout/VerticalSolidActionList"/>
    <dgm:cxn modelId="{A1E9FDD5-4310-4C7A-A3C9-756C52BDC95C}" srcId="{232512C8-16E3-4183-8780-DE6602DE3CDB}" destId="{FF2D265C-30E0-4A8D-8547-9A353D9C6C46}" srcOrd="0" destOrd="0" parTransId="{8E88E25E-41D1-462F-962E-BE4EEEBA3132}" sibTransId="{2585D62A-C83A-4859-913A-A2B2AA798947}"/>
    <dgm:cxn modelId="{EC9851D9-8DFE-4EC8-BF1B-AC11059F3F4D}" type="presOf" srcId="{232512C8-16E3-4183-8780-DE6602DE3CDB}" destId="{BD5734CA-C9C5-4B07-9578-A249DE71B038}" srcOrd="0" destOrd="0" presId="urn:microsoft.com/office/officeart/2016/7/layout/VerticalSolidActionList"/>
    <dgm:cxn modelId="{9F8D8BEE-BE27-452B-9F32-CC5BA0ADE834}" type="presOf" srcId="{1C978345-DC76-482D-8354-309396273BA0}" destId="{1081D390-B480-48D7-9CEA-630BD3F31601}" srcOrd="0" destOrd="0" presId="urn:microsoft.com/office/officeart/2016/7/layout/VerticalSolidActionList"/>
    <dgm:cxn modelId="{D33F00C0-CC9B-4515-9CD3-AF868EBF2D9E}" type="presParOf" srcId="{C8ED3A13-0992-46E3-B5B3-0E8DBFE897A4}" destId="{EFFBC946-B69A-4D8B-A82A-28BD4F978BAC}" srcOrd="0" destOrd="0" presId="urn:microsoft.com/office/officeart/2016/7/layout/VerticalSolidActionList"/>
    <dgm:cxn modelId="{F6ECA921-AC28-402C-9DD5-6E075BB79825}" type="presParOf" srcId="{EFFBC946-B69A-4D8B-A82A-28BD4F978BAC}" destId="{A2CD8E20-3F8C-4AAA-88E2-6FE4F4363BD1}" srcOrd="0" destOrd="0" presId="urn:microsoft.com/office/officeart/2016/7/layout/VerticalSolidActionList"/>
    <dgm:cxn modelId="{2577DB56-14B7-449C-92E3-3CB6E6EC6328}" type="presParOf" srcId="{EFFBC946-B69A-4D8B-A82A-28BD4F978BAC}" destId="{F0EE8872-F2D1-428D-AA1F-7D0DB36F2E53}" srcOrd="1" destOrd="0" presId="urn:microsoft.com/office/officeart/2016/7/layout/VerticalSolidActionList"/>
    <dgm:cxn modelId="{3CF0346A-ADA7-4837-9B1F-EA811C328EE6}" type="presParOf" srcId="{C8ED3A13-0992-46E3-B5B3-0E8DBFE897A4}" destId="{45DCDF54-AC92-4B12-8904-EAE887847CFB}" srcOrd="1" destOrd="0" presId="urn:microsoft.com/office/officeart/2016/7/layout/VerticalSolidActionList"/>
    <dgm:cxn modelId="{709157A0-218D-46AB-8E0D-54A211F301D6}" type="presParOf" srcId="{C8ED3A13-0992-46E3-B5B3-0E8DBFE897A4}" destId="{0DB117DE-0FAB-4290-95A1-872D5C02F4E2}" srcOrd="2" destOrd="0" presId="urn:microsoft.com/office/officeart/2016/7/layout/VerticalSolidActionList"/>
    <dgm:cxn modelId="{60E62219-8088-46BF-8904-AB71FE32EA60}" type="presParOf" srcId="{0DB117DE-0FAB-4290-95A1-872D5C02F4E2}" destId="{33184C04-EF43-45E9-BC74-A17313715A81}" srcOrd="0" destOrd="0" presId="urn:microsoft.com/office/officeart/2016/7/layout/VerticalSolidActionList"/>
    <dgm:cxn modelId="{CC554DB0-991D-489A-BF8A-7799E57567F1}" type="presParOf" srcId="{0DB117DE-0FAB-4290-95A1-872D5C02F4E2}" destId="{79895B7B-FF5B-45B8-B3B0-057294FCADF1}" srcOrd="1" destOrd="0" presId="urn:microsoft.com/office/officeart/2016/7/layout/VerticalSolidActionList"/>
    <dgm:cxn modelId="{495DE7CD-6277-4A71-89D8-66EBA3D38FDD}" type="presParOf" srcId="{C8ED3A13-0992-46E3-B5B3-0E8DBFE897A4}" destId="{70EB3283-B192-488F-92C8-03A991BEAA89}" srcOrd="3" destOrd="0" presId="urn:microsoft.com/office/officeart/2016/7/layout/VerticalSolidActionList"/>
    <dgm:cxn modelId="{2A8477D5-46F7-4CD5-9740-EA62122CFC4C}" type="presParOf" srcId="{C8ED3A13-0992-46E3-B5B3-0E8DBFE897A4}" destId="{365967DC-B80D-4B22-B5C8-DB9C1C5E032D}" srcOrd="4" destOrd="0" presId="urn:microsoft.com/office/officeart/2016/7/layout/VerticalSolidActionList"/>
    <dgm:cxn modelId="{5B93FFAB-5A03-43BD-BA0A-3EB0BB79B0D5}" type="presParOf" srcId="{365967DC-B80D-4B22-B5C8-DB9C1C5E032D}" destId="{81621424-A463-4C1E-9E18-0B77876258FC}" srcOrd="0" destOrd="0" presId="urn:microsoft.com/office/officeart/2016/7/layout/VerticalSolidActionList"/>
    <dgm:cxn modelId="{90F17299-EF47-45C7-8B25-1A2A881A1FB0}" type="presParOf" srcId="{365967DC-B80D-4B22-B5C8-DB9C1C5E032D}" destId="{1081D390-B480-48D7-9CEA-630BD3F31601}" srcOrd="1" destOrd="0" presId="urn:microsoft.com/office/officeart/2016/7/layout/VerticalSolidActionList"/>
    <dgm:cxn modelId="{A8EDCDFE-7FB5-4FBD-AA8A-A9F03B12642C}" type="presParOf" srcId="{C8ED3A13-0992-46E3-B5B3-0E8DBFE897A4}" destId="{3C4C4BB4-4236-4E94-8C1B-DC32F9F1117D}" srcOrd="5" destOrd="0" presId="urn:microsoft.com/office/officeart/2016/7/layout/VerticalSolidActionList"/>
    <dgm:cxn modelId="{D0B008F7-3628-46A7-A7D6-A29BCA570BD5}" type="presParOf" srcId="{C8ED3A13-0992-46E3-B5B3-0E8DBFE897A4}" destId="{7C2157F6-712F-4E1B-822F-26130C9CDB93}" srcOrd="6" destOrd="0" presId="urn:microsoft.com/office/officeart/2016/7/layout/VerticalSolidActionList"/>
    <dgm:cxn modelId="{086C0312-CF4B-4952-9158-C0F3CDC06B94}" type="presParOf" srcId="{7C2157F6-712F-4E1B-822F-26130C9CDB93}" destId="{BD5734CA-C9C5-4B07-9578-A249DE71B038}" srcOrd="0" destOrd="0" presId="urn:microsoft.com/office/officeart/2016/7/layout/VerticalSolidActionList"/>
    <dgm:cxn modelId="{BFFF0094-92ED-4FD4-B397-3FC4E27EDDF7}" type="presParOf" srcId="{7C2157F6-712F-4E1B-822F-26130C9CDB93}" destId="{D844EA83-30EE-4F51-93BC-B60E54E637EF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E8872-F2D1-428D-AA1F-7D0DB36F2E53}">
      <dsp:nvSpPr>
        <dsp:cNvPr id="0" name=""/>
        <dsp:cNvSpPr/>
      </dsp:nvSpPr>
      <dsp:spPr>
        <a:xfrm>
          <a:off x="1491404" y="2565"/>
          <a:ext cx="5965620" cy="132911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50" tIns="337596" rIns="115750" bIns="33759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solidFill>
                <a:schemeClr val="tx1"/>
              </a:solidFill>
              <a:latin typeface="Courier New"/>
              <a:cs typeface="Courier New"/>
            </a:rPr>
            <a:t>Bambi </a:t>
          </a:r>
          <a:r>
            <a:rPr lang="en-US" sz="2300" b="0" kern="1200">
              <a:solidFill>
                <a:schemeClr val="tx1"/>
              </a:solidFill>
              <a:latin typeface="Avenir Next LT Pro"/>
              <a:cs typeface="Aharoni"/>
            </a:rPr>
            <a:t>default normal priors. ALL possible predictors</a:t>
          </a:r>
        </a:p>
      </dsp:txBody>
      <dsp:txXfrm>
        <a:off x="1491404" y="2565"/>
        <a:ext cx="5965620" cy="1329116"/>
      </dsp:txXfrm>
    </dsp:sp>
    <dsp:sp modelId="{A2CD8E20-3F8C-4AAA-88E2-6FE4F4363BD1}">
      <dsp:nvSpPr>
        <dsp:cNvPr id="0" name=""/>
        <dsp:cNvSpPr/>
      </dsp:nvSpPr>
      <dsp:spPr>
        <a:xfrm>
          <a:off x="0" y="2565"/>
          <a:ext cx="1491405" cy="13291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920" tIns="131287" rIns="78920" bIns="131287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solidFill>
                <a:schemeClr val="tx1"/>
              </a:solidFill>
              <a:latin typeface="Avenir Next LT Pro"/>
              <a:cs typeface="Aharoni"/>
            </a:rPr>
            <a:t>Model 1</a:t>
          </a:r>
        </a:p>
      </dsp:txBody>
      <dsp:txXfrm>
        <a:off x="0" y="2565"/>
        <a:ext cx="1491405" cy="1329116"/>
      </dsp:txXfrm>
    </dsp:sp>
    <dsp:sp modelId="{79895B7B-FF5B-45B8-B3B0-057294FCADF1}">
      <dsp:nvSpPr>
        <dsp:cNvPr id="0" name=""/>
        <dsp:cNvSpPr/>
      </dsp:nvSpPr>
      <dsp:spPr>
        <a:xfrm>
          <a:off x="1491405" y="1411429"/>
          <a:ext cx="5965620" cy="132911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50" tIns="337596" rIns="115750" bIns="337596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solidFill>
                <a:schemeClr val="tx1"/>
              </a:solidFill>
              <a:latin typeface="Avenir Next LT Pro"/>
              <a:cs typeface="Aharoni"/>
            </a:rPr>
            <a:t>Weakly informed normal priors. ALL possible predictors</a:t>
          </a:r>
        </a:p>
      </dsp:txBody>
      <dsp:txXfrm>
        <a:off x="1491405" y="1411429"/>
        <a:ext cx="5965620" cy="1329116"/>
      </dsp:txXfrm>
    </dsp:sp>
    <dsp:sp modelId="{33184C04-EF43-45E9-BC74-A17313715A81}">
      <dsp:nvSpPr>
        <dsp:cNvPr id="0" name=""/>
        <dsp:cNvSpPr/>
      </dsp:nvSpPr>
      <dsp:spPr>
        <a:xfrm>
          <a:off x="0" y="1411429"/>
          <a:ext cx="1491405" cy="132911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920" tIns="131287" rIns="78920" bIns="131287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solidFill>
                <a:schemeClr val="tx1"/>
              </a:solidFill>
              <a:latin typeface="Avenir Next LT Pro"/>
              <a:cs typeface="Aharoni"/>
            </a:rPr>
            <a:t>Model 2</a:t>
          </a:r>
        </a:p>
      </dsp:txBody>
      <dsp:txXfrm>
        <a:off x="0" y="1411429"/>
        <a:ext cx="1491405" cy="1329116"/>
      </dsp:txXfrm>
    </dsp:sp>
    <dsp:sp modelId="{1081D390-B480-48D7-9CEA-630BD3F31601}">
      <dsp:nvSpPr>
        <dsp:cNvPr id="0" name=""/>
        <dsp:cNvSpPr/>
      </dsp:nvSpPr>
      <dsp:spPr>
        <a:xfrm>
          <a:off x="1491405" y="2820292"/>
          <a:ext cx="5965620" cy="132911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50" tIns="337596" rIns="115750" bIns="33759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solidFill>
                <a:schemeClr val="tx1"/>
              </a:solidFill>
              <a:latin typeface="Courier New"/>
              <a:cs typeface="Courier New"/>
            </a:rPr>
            <a:t>Bambi </a:t>
          </a:r>
          <a:r>
            <a:rPr lang="en-US" sz="2300" b="0" kern="1200">
              <a:solidFill>
                <a:schemeClr val="tx1"/>
              </a:solidFill>
              <a:latin typeface="Avenir Next LT Pro"/>
              <a:cs typeface="Aharoni"/>
            </a:rPr>
            <a:t>default normal priors. Select predictors (education, ideology)</a:t>
          </a:r>
        </a:p>
      </dsp:txBody>
      <dsp:txXfrm>
        <a:off x="1491405" y="2820292"/>
        <a:ext cx="5965620" cy="1329116"/>
      </dsp:txXfrm>
    </dsp:sp>
    <dsp:sp modelId="{81621424-A463-4C1E-9E18-0B77876258FC}">
      <dsp:nvSpPr>
        <dsp:cNvPr id="0" name=""/>
        <dsp:cNvSpPr/>
      </dsp:nvSpPr>
      <dsp:spPr>
        <a:xfrm>
          <a:off x="0" y="2820292"/>
          <a:ext cx="1491405" cy="13291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920" tIns="131287" rIns="78920" bIns="131287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solidFill>
                <a:schemeClr val="tx1"/>
              </a:solidFill>
              <a:latin typeface="Avenir Next LT Pro"/>
              <a:cs typeface="Aharoni"/>
            </a:rPr>
            <a:t>Model 3</a:t>
          </a:r>
        </a:p>
      </dsp:txBody>
      <dsp:txXfrm>
        <a:off x="0" y="2820292"/>
        <a:ext cx="1491405" cy="1329116"/>
      </dsp:txXfrm>
    </dsp:sp>
    <dsp:sp modelId="{D844EA83-30EE-4F51-93BC-B60E54E637EF}">
      <dsp:nvSpPr>
        <dsp:cNvPr id="0" name=""/>
        <dsp:cNvSpPr/>
      </dsp:nvSpPr>
      <dsp:spPr>
        <a:xfrm>
          <a:off x="1491405" y="4229156"/>
          <a:ext cx="5965620" cy="132911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50" tIns="337596" rIns="115750" bIns="337596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>
              <a:solidFill>
                <a:schemeClr val="tx1"/>
              </a:solidFill>
              <a:latin typeface="Avenir Next LT Pro"/>
              <a:cs typeface="Aharoni"/>
            </a:rPr>
            <a:t>Weakly informed normal priors. Select predictors (education, ideology)</a:t>
          </a:r>
        </a:p>
      </dsp:txBody>
      <dsp:txXfrm>
        <a:off x="1491405" y="4229156"/>
        <a:ext cx="5965620" cy="1329116"/>
      </dsp:txXfrm>
    </dsp:sp>
    <dsp:sp modelId="{BD5734CA-C9C5-4B07-9578-A249DE71B038}">
      <dsp:nvSpPr>
        <dsp:cNvPr id="0" name=""/>
        <dsp:cNvSpPr/>
      </dsp:nvSpPr>
      <dsp:spPr>
        <a:xfrm>
          <a:off x="0" y="4229156"/>
          <a:ext cx="1491405" cy="13291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920" tIns="131287" rIns="78920" bIns="131287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solidFill>
                <a:schemeClr val="tx1"/>
              </a:solidFill>
              <a:latin typeface="Avenir Next LT Pro"/>
              <a:cs typeface="Aharoni"/>
            </a:rPr>
            <a:t>Model 4</a:t>
          </a:r>
        </a:p>
      </dsp:txBody>
      <dsp:txXfrm>
        <a:off x="0" y="4229156"/>
        <a:ext cx="1491405" cy="1329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90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23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9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57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24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80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03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19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8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02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26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3619" y="795509"/>
            <a:ext cx="6997043" cy="301134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002060"/>
                </a:solidFill>
                <a:cs typeface="Aharoni"/>
              </a:rPr>
              <a:t>Climate Change Analysis</a:t>
            </a:r>
            <a:br>
              <a:rPr lang="en-US" sz="3600">
                <a:solidFill>
                  <a:srgbClr val="002060"/>
                </a:solidFill>
                <a:cs typeface="Aharoni"/>
              </a:rPr>
            </a:br>
            <a:endParaRPr lang="en-US" sz="3600">
              <a:solidFill>
                <a:srgbClr val="002060"/>
              </a:solidFill>
              <a:cs typeface="Aharoni"/>
            </a:endParaRPr>
          </a:p>
        </p:txBody>
      </p:sp>
      <p:sp>
        <p:nvSpPr>
          <p:cNvPr id="18" name="Arc 12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75841-5137-D234-E886-A90B8FAF01E7}"/>
              </a:ext>
            </a:extLst>
          </p:cNvPr>
          <p:cNvSpPr txBox="1"/>
          <p:nvPr/>
        </p:nvSpPr>
        <p:spPr>
          <a:xfrm>
            <a:off x="5990582" y="3718544"/>
            <a:ext cx="275519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PT Sans Narrow"/>
            </a:endParaRPr>
          </a:p>
          <a:p>
            <a:r>
              <a:rPr lang="en-US" u="sng">
                <a:latin typeface="PT Sans Narrow"/>
              </a:rPr>
              <a:t>DS 6040 – Summer 2023</a:t>
            </a:r>
          </a:p>
          <a:p>
            <a:r>
              <a:rPr lang="en-US">
                <a:latin typeface="PT Sans Narrow"/>
              </a:rPr>
              <a:t>Abigail Snyder - syc6vs</a:t>
            </a:r>
            <a:endParaRPr lang="en-US"/>
          </a:p>
          <a:p>
            <a:r>
              <a:rPr lang="en-US">
                <a:latin typeface="PT Sans Narrow"/>
              </a:rPr>
              <a:t>Elena Tsvetkova - rrm3nh</a:t>
            </a:r>
          </a:p>
          <a:p>
            <a:r>
              <a:rPr lang="en-US">
                <a:latin typeface="PT Sans Narrow"/>
              </a:rPr>
              <a:t>Suraj </a:t>
            </a:r>
            <a:r>
              <a:rPr lang="en-US" err="1">
                <a:latin typeface="PT Sans Narrow"/>
              </a:rPr>
              <a:t>Kunthu</a:t>
            </a:r>
            <a:r>
              <a:rPr lang="en-US">
                <a:latin typeface="PT Sans Narrow"/>
              </a:rPr>
              <a:t> - sk9km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9CBCB0-BBC3-E559-7BE4-BFA1FFA91E95}"/>
              </a:ext>
            </a:extLst>
          </p:cNvPr>
          <p:cNvSpPr txBox="1">
            <a:spLocks/>
          </p:cNvSpPr>
          <p:nvPr/>
        </p:nvSpPr>
        <p:spPr>
          <a:xfrm>
            <a:off x="6454804" y="3325610"/>
            <a:ext cx="5037616" cy="17778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The Bayesian Approach</a:t>
            </a:r>
            <a:endParaRPr lang="en-US" i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2FA90A6-897A-43B1-BD91-47CEA007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63" y="5199065"/>
            <a:ext cx="2743200" cy="554426"/>
          </a:xfrm>
          <a:prstGeom prst="rect">
            <a:avLst/>
          </a:prstGeom>
        </p:spPr>
      </p:pic>
      <p:pic>
        <p:nvPicPr>
          <p:cNvPr id="8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B4DF40AE-E523-82BC-2B9F-32830C184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0" y="1527983"/>
            <a:ext cx="5588409" cy="35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0"/>
    </mc:Choice>
    <mc:Fallback xmlns="">
      <p:transition spd="slow" advTm="54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B001C-1EC5-5148-A736-A987298BC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6" y="-512199"/>
            <a:ext cx="8677421" cy="221651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Model Comparison &amp; Selection</a:t>
            </a:r>
            <a:endParaRPr lang="en-US"/>
          </a:p>
        </p:txBody>
      </p:sp>
      <p:sp>
        <p:nvSpPr>
          <p:cNvPr id="29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DB092C4-C40D-08F5-0009-865231FF6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01" y="787967"/>
            <a:ext cx="8747398" cy="264331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80203F70-C829-3A6A-6AC6-D2DC3CF8C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24" y="3530125"/>
            <a:ext cx="12001677" cy="33194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Avenir Next LT Pro"/>
                <a:cs typeface="Times New Roman"/>
              </a:rPr>
              <a:t>Utilized Leave-One-Out Cross-Validation</a:t>
            </a:r>
          </a:p>
          <a:p>
            <a:r>
              <a:rPr lang="en-US" sz="2400">
                <a:latin typeface="Avenir Next LT Pro"/>
                <a:cs typeface="Times New Roman"/>
              </a:rPr>
              <a:t>Compared model performance with ELPD (expected log predictive density). </a:t>
            </a:r>
          </a:p>
          <a:p>
            <a:r>
              <a:rPr lang="en-US" sz="2400">
                <a:latin typeface="Avenir Next LT Pro"/>
                <a:cs typeface="Times New Roman"/>
              </a:rPr>
              <a:t>Models 1 and 2 with </a:t>
            </a:r>
            <a:r>
              <a:rPr lang="en-US" sz="2400" b="1">
                <a:latin typeface="Avenir Next LT Pro"/>
                <a:cs typeface="Times New Roman"/>
              </a:rPr>
              <a:t>all predictors</a:t>
            </a:r>
            <a:r>
              <a:rPr lang="en-US" sz="2400">
                <a:latin typeface="Avenir Next LT Pro"/>
                <a:cs typeface="Times New Roman"/>
              </a:rPr>
              <a:t> have a higher ELPD and </a:t>
            </a:r>
            <a:r>
              <a:rPr lang="en-US" sz="2400" b="1">
                <a:latin typeface="Avenir Next LT Pro"/>
                <a:cs typeface="Times New Roman"/>
              </a:rPr>
              <a:t>perform better</a:t>
            </a:r>
            <a:r>
              <a:rPr lang="en-US" sz="2400">
                <a:latin typeface="Avenir Next LT Pro"/>
                <a:cs typeface="Times New Roman"/>
              </a:rPr>
              <a:t> than the simpler model. </a:t>
            </a:r>
          </a:p>
          <a:p>
            <a:r>
              <a:rPr lang="en-US" sz="2400">
                <a:latin typeface="Avenir Next LT Pro"/>
                <a:cs typeface="Times New Roman"/>
              </a:rPr>
              <a:t>Both model 1 &amp; 2 have similar ELPD -- priors do not have impact on our analysis, when using Normal priors. </a:t>
            </a:r>
          </a:p>
          <a:p>
            <a:r>
              <a:rPr lang="en-US" sz="2400" b="1">
                <a:latin typeface="Avenir Next LT Pro"/>
                <a:cs typeface="Times New Roman"/>
              </a:rPr>
              <a:t>We will move forward with Model 1 (all predictors, default priors)</a:t>
            </a:r>
            <a:endParaRPr lang="en-US" sz="2400" b="1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415908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9EE1A-9335-6878-ECC3-72344D09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23" y="148911"/>
            <a:ext cx="5257800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Results</a:t>
            </a:r>
            <a:br>
              <a:rPr lang="en-US">
                <a:cs typeface="Aharoni"/>
              </a:rPr>
            </a:br>
            <a:r>
              <a:rPr lang="en-US" sz="2400">
                <a:ea typeface="+mj-lt"/>
                <a:cs typeface="+mj-lt"/>
              </a:rPr>
              <a:t>Some observations: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61316F-4399-8C83-76DC-E0B32DCF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80" y="1394918"/>
            <a:ext cx="5080036" cy="55244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Avenir Next LT Pro"/>
                <a:cs typeface="Times New Roman"/>
              </a:rPr>
              <a:t>For </a:t>
            </a:r>
            <a:r>
              <a:rPr lang="en-US" sz="2400" i="1">
                <a:latin typeface="Avenir Next LT Pro"/>
                <a:cs typeface="Times New Roman"/>
              </a:rPr>
              <a:t>Gender</a:t>
            </a:r>
            <a:endParaRPr lang="en-US" i="1"/>
          </a:p>
          <a:p>
            <a:pPr lvl="1"/>
            <a:r>
              <a:rPr lang="en-US" sz="2000">
                <a:latin typeface="Avenir Next LT Pro"/>
                <a:cs typeface="Times New Roman"/>
              </a:rPr>
              <a:t> ~23% reduction in belief that global warming is happening for men compared to women. </a:t>
            </a:r>
          </a:p>
          <a:p>
            <a:pPr marL="457200" lvl="1" indent="0">
              <a:buNone/>
            </a:pPr>
            <a:endParaRPr lang="en-US" sz="2000"/>
          </a:p>
          <a:p>
            <a:r>
              <a:rPr lang="en-US" sz="2400">
                <a:latin typeface="Avenir Next LT Pro"/>
                <a:cs typeface="Times New Roman"/>
              </a:rPr>
              <a:t>For </a:t>
            </a:r>
            <a:r>
              <a:rPr lang="en-US" sz="2400" i="1">
                <a:latin typeface="Avenir Next LT Pro"/>
                <a:cs typeface="Times New Roman"/>
              </a:rPr>
              <a:t>Education category</a:t>
            </a:r>
          </a:p>
          <a:p>
            <a:pPr lvl="1"/>
            <a:r>
              <a:rPr lang="en-US" sz="2000">
                <a:latin typeface="Avenir Next LT Pro"/>
                <a:cs typeface="Times New Roman"/>
              </a:rPr>
              <a:t>Completing college increases the odds that a person believes global warming is happening. </a:t>
            </a:r>
          </a:p>
        </p:txBody>
      </p:sp>
      <p:pic>
        <p:nvPicPr>
          <p:cNvPr id="7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FED3DDC-05F9-76B0-EB91-E6DCE22AA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8" b="45211"/>
          <a:stretch/>
        </p:blipFill>
        <p:spPr>
          <a:xfrm>
            <a:off x="5206412" y="571245"/>
            <a:ext cx="6989614" cy="58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2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9EE1A-9335-6878-ECC3-72344D09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-97156"/>
            <a:ext cx="5458838" cy="1325563"/>
          </a:xfrm>
        </p:spPr>
        <p:txBody>
          <a:bodyPr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Results</a:t>
            </a:r>
            <a:br>
              <a:rPr lang="en-US" sz="2800">
                <a:ea typeface="+mj-lt"/>
                <a:cs typeface="+mj-lt"/>
              </a:rPr>
            </a:br>
            <a:r>
              <a:rPr lang="en-US" sz="2000">
                <a:ea typeface="+mj-lt"/>
                <a:cs typeface="+mj-lt"/>
              </a:rPr>
              <a:t>Some observations:</a:t>
            </a:r>
          </a:p>
          <a:p>
            <a:endParaRPr lang="en-US" sz="2800">
              <a:cs typeface="Aharoni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C0A3777-5B85-AE2F-8F88-CD0CC9D4C82F}"/>
              </a:ext>
            </a:extLst>
          </p:cNvPr>
          <p:cNvSpPr txBox="1">
            <a:spLocks/>
          </p:cNvSpPr>
          <p:nvPr/>
        </p:nvSpPr>
        <p:spPr>
          <a:xfrm>
            <a:off x="6007044" y="653952"/>
            <a:ext cx="6091880" cy="61284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venir Next LT Pro"/>
                <a:cs typeface="Times New Roman"/>
              </a:rPr>
              <a:t>For </a:t>
            </a:r>
            <a:r>
              <a:rPr lang="en-US" sz="1800" i="1">
                <a:latin typeface="Avenir Next LT Pro"/>
                <a:cs typeface="Times New Roman"/>
              </a:rPr>
              <a:t>Ideology</a:t>
            </a:r>
          </a:p>
          <a:p>
            <a:pPr lvl="1"/>
            <a:r>
              <a:rPr lang="en-US" sz="1800">
                <a:latin typeface="Avenir Next LT Pro"/>
                <a:cs typeface="Times New Roman"/>
              </a:rPr>
              <a:t>Clear pattern in ideology and climate change.</a:t>
            </a:r>
          </a:p>
          <a:p>
            <a:pPr lvl="1"/>
            <a:r>
              <a:rPr lang="en-US" sz="1800">
                <a:latin typeface="Avenir Next LT Pro"/>
                <a:cs typeface="Times New Roman"/>
              </a:rPr>
              <a:t>The more liberal a person is, the more likely they believe global warming is happening relative to moderates</a:t>
            </a:r>
          </a:p>
          <a:p>
            <a:pPr lvl="1"/>
            <a:r>
              <a:rPr lang="en-US" sz="1800">
                <a:latin typeface="Avenir Next LT Pro"/>
                <a:cs typeface="Times New Roman"/>
              </a:rPr>
              <a:t>In contrast, conservatives were much less likely to believe global warming is happening. This follows the behavior we observed during the exploratory data analysis phase. </a:t>
            </a:r>
            <a:endParaRPr lang="en-US" sz="1800"/>
          </a:p>
          <a:p>
            <a:r>
              <a:rPr lang="en-US" sz="1800">
                <a:latin typeface="Avenir Next LT Pro"/>
                <a:cs typeface="Times New Roman"/>
              </a:rPr>
              <a:t>For </a:t>
            </a:r>
            <a:r>
              <a:rPr lang="en-US" sz="1800" i="1">
                <a:latin typeface="Avenir Next LT Pro"/>
                <a:cs typeface="Times New Roman"/>
              </a:rPr>
              <a:t>religion</a:t>
            </a:r>
          </a:p>
          <a:p>
            <a:pPr lvl="1"/>
            <a:r>
              <a:rPr lang="en-US" sz="1800">
                <a:latin typeface="Avenir Next LT Pro"/>
                <a:cs typeface="Times New Roman"/>
              </a:rPr>
              <a:t>With some variation, belief in some religion is generally associated with a decreased chance in believing global warming is happening, relative to agnostics. </a:t>
            </a:r>
          </a:p>
          <a:p>
            <a:r>
              <a:rPr lang="en-US" sz="1800">
                <a:latin typeface="Avenir Next LT Pro"/>
                <a:cs typeface="Times New Roman"/>
              </a:rPr>
              <a:t>For </a:t>
            </a:r>
            <a:r>
              <a:rPr lang="en-US" sz="1800" i="1">
                <a:latin typeface="Avenir Next LT Pro"/>
                <a:cs typeface="Times New Roman"/>
              </a:rPr>
              <a:t>age</a:t>
            </a:r>
          </a:p>
          <a:p>
            <a:pPr lvl="1"/>
            <a:r>
              <a:rPr lang="en-US" sz="1800">
                <a:latin typeface="Avenir Next LT Pro"/>
                <a:cs typeface="Times New Roman"/>
              </a:rPr>
              <a:t>Little effect on whether a person believes global warming is happening (HDI’s overlap with zero).</a:t>
            </a:r>
            <a:endParaRPr lang="en-US" sz="1800"/>
          </a:p>
        </p:txBody>
      </p:sp>
      <p:pic>
        <p:nvPicPr>
          <p:cNvPr id="12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45088CAB-64B8-E1EB-C56F-49ED7330E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661" r="-357"/>
          <a:stretch/>
        </p:blipFill>
        <p:spPr>
          <a:xfrm>
            <a:off x="96692" y="940056"/>
            <a:ext cx="5989018" cy="4925626"/>
          </a:xfrm>
        </p:spPr>
      </p:pic>
    </p:spTree>
    <p:extLst>
      <p:ext uri="{BB962C8B-B14F-4D97-AF65-F5344CB8AC3E}">
        <p14:creationId xmlns:p14="http://schemas.microsoft.com/office/powerpoint/2010/main" val="321378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BF0A-7203-94B0-A910-9D8CE08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Results</a:t>
            </a:r>
            <a:endParaRPr lang="en-US"/>
          </a:p>
        </p:txBody>
      </p:sp>
      <p:pic>
        <p:nvPicPr>
          <p:cNvPr id="4" name="Picture 4" descr="A blue and white striped background&#10;&#10;Description automatically generated">
            <a:extLst>
              <a:ext uri="{FF2B5EF4-FFF2-40B4-BE49-F238E27FC236}">
                <a16:creationId xmlns:a16="http://schemas.microsoft.com/office/drawing/2014/main" id="{CF52A74B-8382-6E06-DD33-402316A72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578" y="1436415"/>
            <a:ext cx="10201274" cy="6839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E7BED-4123-19C5-EC4D-D0D048A5F7C6}"/>
              </a:ext>
            </a:extLst>
          </p:cNvPr>
          <p:cNvSpPr txBox="1"/>
          <p:nvPr/>
        </p:nvSpPr>
        <p:spPr>
          <a:xfrm>
            <a:off x="300175" y="2129883"/>
            <a:ext cx="11458456" cy="416488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Separation plot of the model’s performance using test data. 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The vertical lines are represented as model predictions. 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/>
              <a:t>Light blue is class 0 (global warming is not happening)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2400"/>
              <a:t>Dark blue is class 1 (yes, it is happening).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/>
              <a:t>However, the position of the vertical lines represents the </a:t>
            </a:r>
            <a:r>
              <a:rPr lang="en-US" sz="2400" b="1"/>
              <a:t>truth</a:t>
            </a:r>
            <a:r>
              <a:rPr lang="en-US" sz="240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/>
              <a:t>Further to the </a:t>
            </a:r>
            <a:r>
              <a:rPr lang="en-US" sz="2400" u="sng"/>
              <a:t>left</a:t>
            </a:r>
            <a:r>
              <a:rPr lang="en-US" sz="2400"/>
              <a:t>, a person </a:t>
            </a:r>
            <a:r>
              <a:rPr lang="en-US" sz="2400" i="1"/>
              <a:t>does not believe global warming</a:t>
            </a:r>
            <a:endParaRPr lang="en-US" i="1"/>
          </a:p>
          <a:p>
            <a:pPr marL="742950" lvl="1" indent="-285750">
              <a:buFont typeface="Arial"/>
              <a:buChar char="•"/>
            </a:pPr>
            <a:r>
              <a:rPr lang="en-US" sz="2400"/>
              <a:t>Further to the </a:t>
            </a:r>
            <a:r>
              <a:rPr lang="en-US" sz="2400" u="sng"/>
              <a:t>right</a:t>
            </a:r>
            <a:r>
              <a:rPr lang="en-US" sz="2400"/>
              <a:t>, a person </a:t>
            </a:r>
            <a:r>
              <a:rPr lang="en-US" sz="2400" i="1"/>
              <a:t>does believe it is happening.  </a:t>
            </a:r>
            <a:endParaRPr lang="en-US" i="1"/>
          </a:p>
          <a:p>
            <a:pPr marL="285750" indent="-285750">
              <a:buFont typeface="Arial"/>
              <a:buChar char="•"/>
            </a:pPr>
            <a:r>
              <a:rPr lang="en-US" sz="2400"/>
              <a:t>Based on the plot, we do see light blue vertical lines towards the left and </a:t>
            </a:r>
            <a:r>
              <a:rPr lang="en-US" sz="2400" b="1"/>
              <a:t>more </a:t>
            </a:r>
            <a:r>
              <a:rPr lang="en-US" sz="2400"/>
              <a:t>dark blue lines to the right. 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This model does a decent job at predicting whether a person believes global warming is happening or not.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9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6" descr="Colourful carved figures of humans">
            <a:extLst>
              <a:ext uri="{FF2B5EF4-FFF2-40B4-BE49-F238E27FC236}">
                <a16:creationId xmlns:a16="http://schemas.microsoft.com/office/drawing/2014/main" id="{37EBAB0F-79A8-CAFA-3C96-4195DBCBE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84" r="24371" b="-10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8BF0A-7203-94B0-A910-9D8CE08C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Results and 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604145-2B2B-9FF4-D3A2-35273EAF4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805" y="1518379"/>
            <a:ext cx="6318727" cy="48250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Avenir Next LT Pro"/>
                <a:cs typeface="Times New Roman"/>
              </a:rPr>
              <a:t>Some predictors, such as education, ideology, and religion, have an impact to varying degrees on whether a person believes in climate change or not. There are also predictors that have little to no impact on determining if a person believes in climate change or not. </a:t>
            </a:r>
            <a:endParaRPr lang="en-US"/>
          </a:p>
          <a:p>
            <a:r>
              <a:rPr lang="en-US" sz="1800">
                <a:latin typeface="Avenir Next LT Pro"/>
                <a:cs typeface="Times New Roman"/>
              </a:rPr>
              <a:t>Future studies could further explore the dataset by not only examining various modeling options but also investigating the extent to which interactions between predictors impact the overall model. </a:t>
            </a:r>
            <a:endParaRPr lang="en-US">
              <a:latin typeface="Avenir Next LT Pro"/>
              <a:cs typeface="Times New Roman"/>
            </a:endParaRPr>
          </a:p>
          <a:p>
            <a:r>
              <a:rPr lang="en-US" sz="1800">
                <a:latin typeface="Avenir Next LT Pro"/>
                <a:cs typeface="Times New Roman"/>
              </a:rPr>
              <a:t>This information could be utilized to inform policymakers and educators to tailor their approach for specific demographic groups by targeting the issues they are most concerned about. </a:t>
            </a:r>
            <a:endParaRPr lang="en-US">
              <a:latin typeface="Avenir Next LT Pro"/>
              <a:cs typeface="Times New Roman"/>
            </a:endParaRPr>
          </a:p>
          <a:p>
            <a:r>
              <a:rPr lang="en-US" sz="1800">
                <a:latin typeface="Avenir Next LT Pro"/>
                <a:cs typeface="Times New Roman"/>
              </a:rPr>
              <a:t>Knowing your audience can help persuade those who are not swayed by scientific facts and figures. </a:t>
            </a:r>
            <a:endParaRPr lang="en-US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20348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7D8DE-2F87-3B5C-3B19-A684AE02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Thank you</a:t>
            </a:r>
            <a:r>
              <a:rPr lang="en-US"/>
              <a:t>!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32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E8F8-33A4-1A7B-1E64-761CE75F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79" y="486184"/>
            <a:ext cx="5679914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Data 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E3029-35F4-36B1-9B0C-22E8FAE7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17" y="1493113"/>
            <a:ext cx="6380462" cy="48049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Yale Program on Climate Change Communication &amp; George Mason University Center for Climate Change Communication</a:t>
            </a:r>
          </a:p>
          <a:p>
            <a:r>
              <a:rPr lang="en-US" sz="2200">
                <a:ea typeface="+mn-lt"/>
                <a:cs typeface="+mn-lt"/>
              </a:rPr>
              <a:t>Survey data from American adults (ages 18+) about their beliefs, attitudes, and policy opinions regarding global warming from 2008 through 2022. </a:t>
            </a:r>
          </a:p>
          <a:p>
            <a:r>
              <a:rPr lang="en-US" sz="2200">
                <a:latin typeface="Avenir Next LT Pro"/>
                <a:ea typeface="+mn-lt"/>
                <a:cs typeface="Times New Roman"/>
              </a:rPr>
              <a:t>Includes demographic data from the U.S. Census:</a:t>
            </a:r>
          </a:p>
          <a:p>
            <a:pPr lvl="1"/>
            <a:r>
              <a:rPr lang="en-US" sz="1800">
                <a:latin typeface="Avenir Next LT Pro"/>
                <a:ea typeface="+mn-lt"/>
                <a:cs typeface="Times New Roman"/>
              </a:rPr>
              <a:t>gender</a:t>
            </a:r>
          </a:p>
          <a:p>
            <a:pPr lvl="1"/>
            <a:r>
              <a:rPr lang="en-US" sz="1800">
                <a:latin typeface="Avenir Next LT Pro"/>
                <a:ea typeface="+mn-lt"/>
                <a:cs typeface="Times New Roman"/>
              </a:rPr>
              <a:t>race and ethnicity</a:t>
            </a:r>
          </a:p>
          <a:p>
            <a:pPr lvl="1"/>
            <a:r>
              <a:rPr lang="en-US" sz="1800">
                <a:latin typeface="Avenir Next LT Pro"/>
                <a:ea typeface="+mn-lt"/>
                <a:cs typeface="Times New Roman"/>
              </a:rPr>
              <a:t>level of education</a:t>
            </a:r>
          </a:p>
          <a:p>
            <a:pPr lvl="1"/>
            <a:r>
              <a:rPr lang="en-US" sz="1800">
                <a:latin typeface="Avenir Next LT Pro"/>
                <a:cs typeface="Times New Roman"/>
              </a:rPr>
              <a:t>Ideology and political party affiliation</a:t>
            </a:r>
          </a:p>
          <a:p>
            <a:pPr lvl="1"/>
            <a:r>
              <a:rPr lang="en-US" sz="1800">
                <a:latin typeface="Avenir Next LT Pro"/>
                <a:cs typeface="Times New Roman"/>
              </a:rPr>
              <a:t>Etc..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A6B2A594-BA50-5CE9-C6F0-D3CD45B1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838" y="3755156"/>
            <a:ext cx="4094820" cy="273329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2" name="Arc 21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504802" flipH="1">
            <a:off x="6443172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285475ED-DCCF-CC87-1990-602B305E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593" y="2156539"/>
            <a:ext cx="4519152" cy="1131533"/>
          </a:xfrm>
          <a:prstGeom prst="rect">
            <a:avLst/>
          </a:prstGeom>
        </p:spPr>
      </p:pic>
      <p:pic>
        <p:nvPicPr>
          <p:cNvPr id="4" name="Picture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93BAB426-B426-6A7E-D136-0BCCD47F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373" y="326802"/>
            <a:ext cx="4555700" cy="176533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662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1"/>
    </mc:Choice>
    <mc:Fallback xmlns="">
      <p:transition spd="slow" advTm="98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EC94CC2A-ABF3-C1F4-02E1-BE7543F7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058" y="3138282"/>
            <a:ext cx="5580942" cy="3719719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19F29-89EE-4D9E-F9A4-4EBA996D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Data 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B22B8-B6C3-78C1-D667-D320B0618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Data is in categorical form and provided as a </a:t>
            </a:r>
            <a:r>
              <a:rPr lang="en-US" sz="2400" i="1">
                <a:ea typeface="+mn-lt"/>
                <a:cs typeface="+mn-lt"/>
              </a:rPr>
              <a:t>.SAV</a:t>
            </a:r>
            <a:r>
              <a:rPr lang="en-US" sz="2400">
                <a:ea typeface="+mn-lt"/>
                <a:cs typeface="+mn-lt"/>
              </a:rPr>
              <a:t> file. </a:t>
            </a:r>
            <a:endParaRPr lang="en-US"/>
          </a:p>
          <a:p>
            <a:r>
              <a:rPr lang="en-US" sz="2400">
                <a:ea typeface="+mn-lt"/>
                <a:cs typeface="+mn-lt"/>
              </a:rPr>
              <a:t>In addition, there is a Survey Methods pdf which functions as a codebook for the data. </a:t>
            </a:r>
            <a:endParaRPr lang="en-US"/>
          </a:p>
          <a:p>
            <a:r>
              <a:rPr lang="en-US" sz="2400">
                <a:ea typeface="+mn-lt"/>
                <a:cs typeface="+mn-lt"/>
              </a:rPr>
              <a:t>There are 30,136 observations and 54 features.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963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"/>
    </mc:Choice>
    <mc:Fallback xmlns="">
      <p:transition spd="slow" advTm="10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yellow figures and a red figure on the other side">
            <a:extLst>
              <a:ext uri="{FF2B5EF4-FFF2-40B4-BE49-F238E27FC236}">
                <a16:creationId xmlns:a16="http://schemas.microsoft.com/office/drawing/2014/main" id="{2F6E916F-1F8D-2AE9-E173-65308B844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500" r="-2" b="-2"/>
          <a:stretch/>
        </p:blipFill>
        <p:spPr>
          <a:xfrm>
            <a:off x="20" y="-8467"/>
            <a:ext cx="12191980" cy="6866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4FE06B-C5A5-4B4C-15D1-5F2A542E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Aharoni"/>
              </a:rPr>
              <a:t>Problem Statement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65DB-5ADB-83BF-F481-BB6C30613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To what extent are beliefs in climate change shaped by demographic data?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48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2"/>
    </mc:Choice>
    <mc:Fallback xmlns="">
      <p:transition spd="slow" advTm="164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08E81-2C7E-74B1-8073-2B16640A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04" y="379688"/>
            <a:ext cx="8172425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Is climate change </a:t>
            </a:r>
            <a:r>
              <a:rPr lang="en-US" i="1">
                <a:cs typeface="Aharoni"/>
              </a:rPr>
              <a:t>happening?</a:t>
            </a:r>
            <a:endParaRPr lang="en-US">
              <a:cs typeface="Aharon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Picture 4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4C58E821-9ABD-E544-64C6-78CEF3FF8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059" y="3164756"/>
            <a:ext cx="6879125" cy="323366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111B75D2-3AAC-1E65-FED9-2E2B5B1A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05" y="1561110"/>
            <a:ext cx="10417885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We chose to use the survey question which examined a person's belief that climate change is </a:t>
            </a:r>
            <a:r>
              <a:rPr lang="en-US" sz="2400" i="1"/>
              <a:t>happening</a:t>
            </a:r>
            <a:r>
              <a:rPr lang="en-US" sz="2400"/>
              <a:t> as the response variable chosen for our models. </a:t>
            </a:r>
          </a:p>
          <a:p>
            <a:r>
              <a:rPr lang="en-US" sz="2400" u="sng"/>
              <a:t>Most people believe climate change IS happening</a:t>
            </a:r>
            <a:endParaRPr 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73AA1D-CB29-9FDF-A043-64885F3CA0E5}"/>
              </a:ext>
            </a:extLst>
          </p:cNvPr>
          <p:cNvSpPr txBox="1"/>
          <p:nvPr/>
        </p:nvSpPr>
        <p:spPr>
          <a:xfrm>
            <a:off x="4760686" y="237067"/>
            <a:ext cx="6734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564B36"/>
              </a:solidFill>
              <a:latin typeface="Helvetica"/>
              <a:cs typeface="Helvetica"/>
            </a:endParaRP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1F4725-44D1-BA8B-574E-0946E939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20" y="3287893"/>
            <a:ext cx="3614058" cy="311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2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08E81-2C7E-74B1-8073-2B16640A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04" y="379688"/>
            <a:ext cx="8172425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Is climate change </a:t>
            </a:r>
            <a:r>
              <a:rPr lang="en-US" i="1">
                <a:cs typeface="Aharoni"/>
              </a:rPr>
              <a:t>happening?</a:t>
            </a:r>
            <a:endParaRPr lang="en-US">
              <a:cs typeface="Aharoni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111B75D2-3AAC-1E65-FED9-2E2B5B1A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05" y="1561110"/>
            <a:ext cx="4371047" cy="25333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Some interesting demographics (we utilize </a:t>
            </a:r>
            <a:r>
              <a:rPr lang="en-US" sz="2400" i="1"/>
              <a:t>ideology </a:t>
            </a:r>
            <a:r>
              <a:rPr lang="en-US" sz="2400"/>
              <a:t>in a later model)</a:t>
            </a:r>
          </a:p>
          <a:p>
            <a:r>
              <a:rPr lang="en-US" sz="2400"/>
              <a:t>Same behavior as overall chart,</a:t>
            </a:r>
            <a:r>
              <a:rPr lang="en-US" sz="2400" u="sng"/>
              <a:t> most people believe climate change IS happening</a:t>
            </a:r>
            <a:endParaRPr 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73AA1D-CB29-9FDF-A043-64885F3CA0E5}"/>
              </a:ext>
            </a:extLst>
          </p:cNvPr>
          <p:cNvSpPr txBox="1"/>
          <p:nvPr/>
        </p:nvSpPr>
        <p:spPr>
          <a:xfrm>
            <a:off x="4760686" y="237067"/>
            <a:ext cx="6734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564B36"/>
              </a:solidFill>
              <a:latin typeface="Helvetica"/>
              <a:cs typeface="Helvetica"/>
            </a:endParaRPr>
          </a:p>
        </p:txBody>
      </p:sp>
      <p:pic>
        <p:nvPicPr>
          <p:cNvPr id="3" name="Picture 3" descr="A white rectangle with orange and blue rectangles&#10;&#10;Description automatically generated">
            <a:extLst>
              <a:ext uri="{FF2B5EF4-FFF2-40B4-BE49-F238E27FC236}">
                <a16:creationId xmlns:a16="http://schemas.microsoft.com/office/drawing/2014/main" id="{85EEE131-24D8-B782-1A72-CEF473CA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171" y="1984699"/>
            <a:ext cx="5821925" cy="1283996"/>
          </a:xfrm>
          <a:prstGeom prst="rect">
            <a:avLst/>
          </a:prstGeom>
        </p:spPr>
      </p:pic>
      <p:pic>
        <p:nvPicPr>
          <p:cNvPr id="4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825B41-1449-20D5-D2C1-EA6887420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126" y="4156873"/>
            <a:ext cx="5483941" cy="2432799"/>
          </a:xfrm>
          <a:prstGeom prst="rect">
            <a:avLst/>
          </a:prstGeom>
        </p:spPr>
      </p:pic>
      <p:pic>
        <p:nvPicPr>
          <p:cNvPr id="5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80BCB8-9455-1808-9522-FC738B74D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5" y="4179052"/>
            <a:ext cx="5397908" cy="23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Yellow paper folded as graph">
            <a:extLst>
              <a:ext uri="{FF2B5EF4-FFF2-40B4-BE49-F238E27FC236}">
                <a16:creationId xmlns:a16="http://schemas.microsoft.com/office/drawing/2014/main" id="{A231B816-CD1F-BE02-33DB-16CD29D67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96" r="25513" b="-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DB204-E39A-6811-EDAB-76EEC96D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>
                <a:cs typeface="Aharoni"/>
              </a:rPr>
              <a:t>Model Design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5877-CE39-18DA-25E5-58999DDA2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6191" y="1414915"/>
            <a:ext cx="5594484" cy="11944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Developed 4 Bernoulli logistic regression models  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DA53B5-7463-9F5C-948B-854E09D34E69}"/>
              </a:ext>
            </a:extLst>
          </p:cNvPr>
          <p:cNvSpPr txBox="1">
            <a:spLocks/>
          </p:cNvSpPr>
          <p:nvPr/>
        </p:nvSpPr>
        <p:spPr>
          <a:xfrm>
            <a:off x="4954377" y="2438173"/>
            <a:ext cx="5389450" cy="432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Programming Language:</a:t>
            </a:r>
          </a:p>
          <a:p>
            <a:pPr marL="0" indent="0">
              <a:buNone/>
            </a:pPr>
            <a:endParaRPr lang="en-US" b="1" u="sng"/>
          </a:p>
        </p:txBody>
      </p:sp>
      <p:pic>
        <p:nvPicPr>
          <p:cNvPr id="7" name="Picture 8" descr="A yellow and grey logo&#10;&#10;Description automatically generated">
            <a:extLst>
              <a:ext uri="{FF2B5EF4-FFF2-40B4-BE49-F238E27FC236}">
                <a16:creationId xmlns:a16="http://schemas.microsoft.com/office/drawing/2014/main" id="{E0136EB6-7FEC-2F3E-3557-B911C1F7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77" y="2651328"/>
            <a:ext cx="2104104" cy="11804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0B0F2-E183-62B7-1047-53C201CAFA62}"/>
              </a:ext>
            </a:extLst>
          </p:cNvPr>
          <p:cNvSpPr txBox="1">
            <a:spLocks/>
          </p:cNvSpPr>
          <p:nvPr/>
        </p:nvSpPr>
        <p:spPr>
          <a:xfrm>
            <a:off x="4954376" y="3777818"/>
            <a:ext cx="3590284" cy="432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/>
              <a:t>Packages Involved:</a:t>
            </a:r>
          </a:p>
        </p:txBody>
      </p:sp>
      <p:pic>
        <p:nvPicPr>
          <p:cNvPr id="11" name="Picture 12" descr="A logo with blue and orange lines&#10;&#10;Description automatically generated">
            <a:extLst>
              <a:ext uri="{FF2B5EF4-FFF2-40B4-BE49-F238E27FC236}">
                <a16:creationId xmlns:a16="http://schemas.microsoft.com/office/drawing/2014/main" id="{199EC5FB-B1DF-90E8-3ACD-EF5CFFD28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255" y="4912444"/>
            <a:ext cx="1495733" cy="744794"/>
          </a:xfrm>
          <a:prstGeom prst="rect">
            <a:avLst/>
          </a:prstGeom>
        </p:spPr>
      </p:pic>
      <p:pic>
        <p:nvPicPr>
          <p:cNvPr id="13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941EC16C-F801-650B-6F56-C8B914D87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384" y="4976290"/>
            <a:ext cx="1557184" cy="629388"/>
          </a:xfrm>
          <a:prstGeom prst="rect">
            <a:avLst/>
          </a:prstGeom>
        </p:spPr>
      </p:pic>
      <p:pic>
        <p:nvPicPr>
          <p:cNvPr id="21" name="Picture 21" descr="A blue and black logo&#10;&#10;Description automatically generated">
            <a:extLst>
              <a:ext uri="{FF2B5EF4-FFF2-40B4-BE49-F238E27FC236}">
                <a16:creationId xmlns:a16="http://schemas.microsoft.com/office/drawing/2014/main" id="{74E73D3E-8AAC-C1F8-B71B-E296FA5D6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108" y="4313828"/>
            <a:ext cx="1526459" cy="430310"/>
          </a:xfrm>
          <a:prstGeom prst="rect">
            <a:avLst/>
          </a:prstGeom>
        </p:spPr>
      </p:pic>
      <p:pic>
        <p:nvPicPr>
          <p:cNvPr id="22" name="Picture 22" descr="A blue and black logo&#10;&#10;Description automatically generated">
            <a:extLst>
              <a:ext uri="{FF2B5EF4-FFF2-40B4-BE49-F238E27FC236}">
                <a16:creationId xmlns:a16="http://schemas.microsoft.com/office/drawing/2014/main" id="{F817821D-B2F1-C47F-FD0D-55EA6E39A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819" y="5700005"/>
            <a:ext cx="1323668" cy="595344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767F6B1E-DE48-AC11-B729-656CC86F8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480" y="4285832"/>
            <a:ext cx="1932039" cy="455578"/>
          </a:xfrm>
          <a:prstGeom prst="rect">
            <a:avLst/>
          </a:prstGeom>
        </p:spPr>
      </p:pic>
      <p:pic>
        <p:nvPicPr>
          <p:cNvPr id="24" name="Picture 24" descr="A black and grey logo&#10;&#10;Description automatically generated">
            <a:extLst>
              <a:ext uri="{FF2B5EF4-FFF2-40B4-BE49-F238E27FC236}">
                <a16:creationId xmlns:a16="http://schemas.microsoft.com/office/drawing/2014/main" id="{71797A00-B011-26B3-8D6E-CE0B4DCFCD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7609" y="5640095"/>
            <a:ext cx="2011926" cy="653713"/>
          </a:xfrm>
          <a:prstGeom prst="rect">
            <a:avLst/>
          </a:prstGeom>
        </p:spPr>
      </p:pic>
      <p:pic>
        <p:nvPicPr>
          <p:cNvPr id="25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3CD3D20-2B70-2300-D8CF-CB0C9A2E1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9271" y="2898814"/>
            <a:ext cx="2743200" cy="691662"/>
          </a:xfrm>
          <a:prstGeom prst="rect">
            <a:avLst/>
          </a:prstGeom>
        </p:spPr>
      </p:pic>
      <p:pic>
        <p:nvPicPr>
          <p:cNvPr id="26" name="Picture 26" descr="A screen shot of a computer&#10;&#10;Description automatically generated">
            <a:extLst>
              <a:ext uri="{FF2B5EF4-FFF2-40B4-BE49-F238E27FC236}">
                <a16:creationId xmlns:a16="http://schemas.microsoft.com/office/drawing/2014/main" id="{D9E71F54-0B0B-C2EA-3C14-B393F7A4B4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5174" y="4210464"/>
            <a:ext cx="2743200" cy="20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3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DB204-E39A-6811-EDAB-76EEC96D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Aharoni"/>
              </a:rPr>
              <a:t>Model Design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5877-CE39-18DA-25E5-58999DDA2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5691" y="500062"/>
            <a:ext cx="7500351" cy="585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Based on the EDA, we trimmed down the predictor variables to those that we are most interested in: (10 out of 54)</a:t>
            </a:r>
          </a:p>
          <a:p>
            <a:pPr lvl="1"/>
            <a:r>
              <a:rPr lang="en-US" i="1">
                <a:ea typeface="+mn-lt"/>
                <a:cs typeface="+mn-lt"/>
              </a:rPr>
              <a:t>Gender</a:t>
            </a:r>
          </a:p>
          <a:p>
            <a:pPr lvl="1"/>
            <a:r>
              <a:rPr lang="en-US" i="1">
                <a:ea typeface="+mn-lt"/>
                <a:cs typeface="+mn-lt"/>
              </a:rPr>
              <a:t>Age category</a:t>
            </a:r>
          </a:p>
          <a:p>
            <a:pPr lvl="1"/>
            <a:r>
              <a:rPr lang="en-US" i="1">
                <a:ea typeface="+mn-lt"/>
                <a:cs typeface="+mn-lt"/>
              </a:rPr>
              <a:t>Education category</a:t>
            </a:r>
          </a:p>
          <a:p>
            <a:pPr lvl="1"/>
            <a:r>
              <a:rPr lang="en-US" i="1">
                <a:ea typeface="+mn-lt"/>
                <a:cs typeface="+mn-lt"/>
              </a:rPr>
              <a:t>Income category</a:t>
            </a:r>
          </a:p>
          <a:p>
            <a:pPr lvl="1"/>
            <a:r>
              <a:rPr lang="en-US" i="1">
                <a:ea typeface="+mn-lt"/>
                <a:cs typeface="+mn-lt"/>
              </a:rPr>
              <a:t>Race</a:t>
            </a:r>
          </a:p>
          <a:p>
            <a:pPr lvl="1"/>
            <a:r>
              <a:rPr lang="en-US" i="1">
                <a:ea typeface="+mn-lt"/>
                <a:cs typeface="+mn-lt"/>
              </a:rPr>
              <a:t>Ideology</a:t>
            </a:r>
          </a:p>
          <a:p>
            <a:pPr lvl="1"/>
            <a:r>
              <a:rPr lang="en-US" i="1">
                <a:ea typeface="+mn-lt"/>
                <a:cs typeface="+mn-lt"/>
              </a:rPr>
              <a:t>Party</a:t>
            </a:r>
          </a:p>
          <a:p>
            <a:pPr lvl="1"/>
            <a:r>
              <a:rPr lang="en-US" i="1">
                <a:ea typeface="+mn-lt"/>
                <a:cs typeface="+mn-lt"/>
              </a:rPr>
              <a:t>Region </a:t>
            </a:r>
          </a:p>
          <a:p>
            <a:pPr lvl="1"/>
            <a:r>
              <a:rPr lang="en-US" i="1">
                <a:ea typeface="+mn-lt"/>
                <a:cs typeface="+mn-lt"/>
              </a:rPr>
              <a:t>Religion</a:t>
            </a:r>
          </a:p>
          <a:p>
            <a:pPr lvl="1"/>
            <a:r>
              <a:rPr lang="en-US" i="1">
                <a:ea typeface="+mn-lt"/>
                <a:cs typeface="+mn-lt"/>
              </a:rPr>
              <a:t>Marital status  </a:t>
            </a:r>
          </a:p>
          <a:p>
            <a:r>
              <a:rPr lang="en-US"/>
              <a:t>Split the data 60/40 for training and testing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3983094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DB204-E39A-6811-EDAB-76EEC96D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22553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Aharoni"/>
              </a:rPr>
              <a:t>Model Description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286261AB-5869-8551-E024-9CC4275A5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622153"/>
              </p:ext>
            </p:extLst>
          </p:nvPr>
        </p:nvGraphicFramePr>
        <p:xfrm>
          <a:off x="4619180" y="653693"/>
          <a:ext cx="7457025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77" name="Title 1">
            <a:extLst>
              <a:ext uri="{FF2B5EF4-FFF2-40B4-BE49-F238E27FC236}">
                <a16:creationId xmlns:a16="http://schemas.microsoft.com/office/drawing/2014/main" id="{3F7A8479-AA82-097B-B72E-EEBF0A6C0C75}"/>
              </a:ext>
            </a:extLst>
          </p:cNvPr>
          <p:cNvSpPr txBox="1">
            <a:spLocks/>
          </p:cNvSpPr>
          <p:nvPr/>
        </p:nvSpPr>
        <p:spPr>
          <a:xfrm>
            <a:off x="187411" y="2299272"/>
            <a:ext cx="3939745" cy="373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Helvetica"/>
                <a:cs typeface="Aharoni"/>
              </a:rPr>
              <a:t>µ = 0</a:t>
            </a:r>
          </a:p>
          <a:p>
            <a:r>
              <a:rPr lang="en-US">
                <a:solidFill>
                  <a:srgbClr val="FFFFFF"/>
                </a:solidFill>
                <a:latin typeface="Helvetica"/>
                <a:cs typeface="Helvetica"/>
              </a:rPr>
              <a:t>σ = … (</a:t>
            </a:r>
            <a:r>
              <a:rPr lang="en-US" err="1">
                <a:solidFill>
                  <a:srgbClr val="FFFFFF"/>
                </a:solidFill>
                <a:latin typeface="Courier New"/>
                <a:cs typeface="Helvetica"/>
              </a:rPr>
              <a:t>bambi</a:t>
            </a:r>
            <a:r>
              <a:rPr lang="en-US">
                <a:solidFill>
                  <a:srgbClr val="FFFFFF"/>
                </a:solidFill>
                <a:latin typeface="Helvetica"/>
                <a:cs typeface="Helvetica"/>
              </a:rPr>
              <a:t>)</a:t>
            </a:r>
            <a:endParaRPr lang="en-US">
              <a:solidFill>
                <a:srgbClr val="000000"/>
              </a:solidFill>
              <a:latin typeface="Aharoni"/>
              <a:cs typeface="Aharoni"/>
            </a:endParaRPr>
          </a:p>
          <a:p>
            <a:r>
              <a:rPr lang="en-US">
                <a:solidFill>
                  <a:srgbClr val="FFFFFF"/>
                </a:solidFill>
                <a:latin typeface="Helvetica"/>
                <a:cs typeface="Helvetica"/>
              </a:rPr>
              <a:t>σ = 100 (weak)</a:t>
            </a:r>
            <a:endParaRPr lang="en-US"/>
          </a:p>
          <a:p>
            <a:endParaRPr lang="en-US">
              <a:solidFill>
                <a:srgbClr val="FFFFFF"/>
              </a:solidFill>
              <a:latin typeface="Helvetica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199421854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 Theme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c819a41-e98b-408b-9252-64f55c455617" xsi:nil="true"/>
    <lcf76f155ced4ddcb4097134ff3c332f xmlns="debd21aa-ac1a-4b61-b9ff-4650a1f00d1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1C083D07E2B74F8B98701291E77DDA" ma:contentTypeVersion="9" ma:contentTypeDescription="Create a new document." ma:contentTypeScope="" ma:versionID="ba1c3ca46f7fdfaf44b44d0e87ee62f7">
  <xsd:schema xmlns:xsd="http://www.w3.org/2001/XMLSchema" xmlns:xs="http://www.w3.org/2001/XMLSchema" xmlns:p="http://schemas.microsoft.com/office/2006/metadata/properties" xmlns:ns2="debd21aa-ac1a-4b61-b9ff-4650a1f00d15" xmlns:ns3="ac819a41-e98b-408b-9252-64f55c455617" targetNamespace="http://schemas.microsoft.com/office/2006/metadata/properties" ma:root="true" ma:fieldsID="af64d59328bd5e9cee5dffa092c475ba" ns2:_="" ns3:_="">
    <xsd:import namespace="debd21aa-ac1a-4b61-b9ff-4650a1f00d15"/>
    <xsd:import namespace="ac819a41-e98b-408b-9252-64f55c4556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d21aa-ac1a-4b61-b9ff-4650a1f00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819a41-e98b-408b-9252-64f55c45561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cd744d7-564f-46ed-afec-66e1cc2fe5e0}" ma:internalName="TaxCatchAll" ma:showField="CatchAllData" ma:web="ac819a41-e98b-408b-9252-64f55c4556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0E419E-3B59-416C-AC57-F494D93FB355}">
  <ds:schemaRefs>
    <ds:schemaRef ds:uri="ac819a41-e98b-408b-9252-64f55c455617"/>
    <ds:schemaRef ds:uri="debd21aa-ac1a-4b61-b9ff-4650a1f00d1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A726F3-A821-49A9-AACE-8D33AC7FE56E}">
  <ds:schemaRefs>
    <ds:schemaRef ds:uri="ac819a41-e98b-408b-9252-64f55c455617"/>
    <ds:schemaRef ds:uri="debd21aa-ac1a-4b61-b9ff-4650a1f00d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2D2F7C7-B7B0-489B-841D-2CD64E4D4F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ShapesVTI</vt:lpstr>
      <vt:lpstr>Climate Change Analysis </vt:lpstr>
      <vt:lpstr>Data Set</vt:lpstr>
      <vt:lpstr>Data Set</vt:lpstr>
      <vt:lpstr>Problem Statement</vt:lpstr>
      <vt:lpstr>Is climate change happening?</vt:lpstr>
      <vt:lpstr>Is climate change happening?</vt:lpstr>
      <vt:lpstr>Model Design</vt:lpstr>
      <vt:lpstr>Model Design</vt:lpstr>
      <vt:lpstr>Model Description</vt:lpstr>
      <vt:lpstr>Model Comparison &amp; Selection</vt:lpstr>
      <vt:lpstr>Results Some observations:</vt:lpstr>
      <vt:lpstr>Results Some observations: </vt:lpstr>
      <vt:lpstr>Results</vt:lpstr>
      <vt:lpstr>Results and 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2023-07-30T23:36:39Z</dcterms:created>
  <dcterms:modified xsi:type="dcterms:W3CDTF">2023-08-10T01:15:11Z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0x010100A51C083D07E2B74F8B98701291E77DDA</vt:lpwstr>
  </property>
  <property fmtid="{D5CDD505-2E9C-101B-9397-08002B2CF9AE}" pid="3" name="MediaServiceImageTags">
    <vt:lpwstr/>
  </property>
</Properties>
</file>